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82" r:id="rId2"/>
    <p:sldId id="303" r:id="rId3"/>
    <p:sldId id="319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21" r:id="rId13"/>
    <p:sldId id="31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88832" autoAdjust="0"/>
  </p:normalViewPr>
  <p:slideViewPr>
    <p:cSldViewPr snapToGrid="0" snapToObjects="1">
      <p:cViewPr varScale="1">
        <p:scale>
          <a:sx n="56" d="100"/>
          <a:sy n="56" d="100"/>
        </p:scale>
        <p:origin x="8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62A30"/>
              </a:solidFill>
              <a:latin typeface="Hiragino Sans GB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62A30"/>
              </a:solidFill>
              <a:latin typeface="Hiragino Sans GB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>
              <a:solidFill>
                <a:srgbClr val="262A30"/>
              </a:solidFill>
              <a:latin typeface="Hiragino Sans GB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>
              <a:solidFill>
                <a:srgbClr val="262A30"/>
              </a:solidFill>
              <a:latin typeface="Hiragino Sans GB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62A30"/>
              </a:solidFill>
              <a:latin typeface="Hiragino Sans GB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8578" b="13533"/>
          <a:stretch>
            <a:fillRect/>
          </a:stretch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>
            <a:fillRect/>
          </a:stretch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575875" y="1640961"/>
            <a:ext cx="11040241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6000" dirty="0">
                <a:solidFill>
                  <a:schemeClr val="bg1"/>
                </a:solidFill>
              </a:rPr>
              <a:t>10.</a:t>
            </a:r>
            <a:r>
              <a:rPr lang="zh-CN" altLang="en-US" sz="6000" dirty="0"/>
              <a:t> </a:t>
            </a:r>
            <a:r>
              <a:rPr sz="5400" dirty="0"/>
              <a:t>Fabric分布式账本数据存储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3096208" y="4339147"/>
            <a:ext cx="599958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主讲：陈钊 中国科学技术大学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/>
          <a:srcRect r="49454"/>
          <a:stretch>
            <a:fillRect/>
          </a:stretch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读写集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2825" y="2205990"/>
            <a:ext cx="666750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&lt;TxReadWriteSet&gt;</a:t>
            </a:r>
          </a:p>
          <a:p>
            <a:r>
              <a:rPr lang="zh-CN" altLang="en-US"/>
              <a:t>  &lt;NsReadWriteSet name="chaincode1"&gt;</a:t>
            </a:r>
          </a:p>
          <a:p>
            <a:r>
              <a:rPr lang="zh-CN" altLang="en-US"/>
              <a:t>    &lt;read-set&gt;</a:t>
            </a:r>
          </a:p>
          <a:p>
            <a:r>
              <a:rPr lang="zh-CN" altLang="en-US"/>
              <a:t>      &lt;read key="K1", version="1" /&gt;</a:t>
            </a:r>
          </a:p>
          <a:p>
            <a:r>
              <a:rPr lang="zh-CN" altLang="en-US"/>
              <a:t>      &lt;read key="K2", version="1" /&gt;</a:t>
            </a:r>
          </a:p>
          <a:p>
            <a:r>
              <a:rPr lang="zh-CN" altLang="en-US"/>
              <a:t>    &lt;/read-set&gt;</a:t>
            </a:r>
          </a:p>
          <a:p>
            <a:r>
              <a:rPr lang="zh-CN" altLang="en-US"/>
              <a:t>    &lt;write-set&gt;</a:t>
            </a:r>
          </a:p>
          <a:p>
            <a:r>
              <a:rPr lang="zh-CN" altLang="en-US"/>
              <a:t>      &lt;write key="K1", value="V1" /&gt;</a:t>
            </a:r>
          </a:p>
          <a:p>
            <a:r>
              <a:rPr lang="zh-CN" altLang="en-US"/>
              <a:t>      &lt;write key="K3", value="V2" /&gt;</a:t>
            </a:r>
          </a:p>
          <a:p>
            <a:r>
              <a:rPr lang="zh-CN" altLang="en-US"/>
              <a:t>      &lt;write key="K4", isDelete="true" /&gt;</a:t>
            </a:r>
          </a:p>
          <a:p>
            <a:r>
              <a:rPr lang="zh-CN" altLang="en-US"/>
              <a:t>    &lt;/write-set&gt;</a:t>
            </a:r>
          </a:p>
          <a:p>
            <a:r>
              <a:rPr lang="zh-CN" altLang="en-US"/>
              <a:t>  &lt;/NsReadWriteSet&gt;</a:t>
            </a:r>
          </a:p>
          <a:p>
            <a:r>
              <a:rPr lang="zh-CN" altLang="en-US"/>
              <a:t>&lt;TxReadWriteSet&gt;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" y="2271395"/>
            <a:ext cx="5029835" cy="3635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8035" y="909955"/>
            <a:ext cx="112903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在模拟执行交易后，背书节点（Endorser）会生成读写集（Read-Write Set）</a:t>
            </a:r>
            <a:r>
              <a:rPr lang="en-US" altLang="zh-CN"/>
              <a:t>.</a:t>
            </a:r>
          </a:p>
          <a:p>
            <a:r>
              <a:rPr lang="zh-CN" altLang="en-US"/>
              <a:t>读集（Read Set）中包含了交易在模拟执行期间读取的唯一 key 与对应已提交的值及其提交 version 的列表</a:t>
            </a:r>
            <a:r>
              <a:rPr lang="en-US" altLang="zh-CN"/>
              <a:t>.</a:t>
            </a:r>
          </a:p>
          <a:p>
            <a:r>
              <a:rPr lang="zh-CN" altLang="en-US"/>
              <a:t>写集（Write Set）中包含一个唯一键列表以及交易写入的新值。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22180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读写集验证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8035" y="909955"/>
            <a:ext cx="100730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假设在 worldState 中由元组(k,ver,val)表示，其中 key 为 k，var是 k 的新最 version， val是 k 的 value。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1045" y="2170430"/>
            <a:ext cx="86544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World state: (k1,1,v1), (k2,1,v2), (k3,1,v3), (k4,1,v4), (k5,1,v5)</a:t>
            </a:r>
          </a:p>
          <a:p>
            <a:endParaRPr lang="zh-CN" altLang="en-US" sz="2400"/>
          </a:p>
          <a:p>
            <a:r>
              <a:rPr lang="zh-CN" altLang="en-US" sz="2400"/>
              <a:t>T1 -&gt; Write(k1, </a:t>
            </a:r>
            <a:r>
              <a:rPr lang="en-US" altLang="zh-CN" sz="2400"/>
              <a:t>'</a:t>
            </a:r>
            <a:r>
              <a:rPr lang="zh-CN" altLang="en-US" sz="2400"/>
              <a:t>v1'), Write(k2, </a:t>
            </a:r>
            <a:r>
              <a:rPr lang="en-US" altLang="zh-CN" sz="2400"/>
              <a:t>'</a:t>
            </a:r>
            <a:r>
              <a:rPr lang="zh-CN" altLang="en-US" sz="2400"/>
              <a:t>v2')</a:t>
            </a:r>
          </a:p>
          <a:p>
            <a:r>
              <a:rPr lang="zh-CN" altLang="en-US" sz="2400"/>
              <a:t>T2 -&gt; Read(k1</a:t>
            </a:r>
            <a:r>
              <a:rPr lang="en-US" altLang="zh-CN" sz="2400"/>
              <a:t>, 1</a:t>
            </a:r>
            <a:r>
              <a:rPr lang="zh-CN" altLang="en-US" sz="2400"/>
              <a:t>), Write(k3, </a:t>
            </a:r>
            <a:r>
              <a:rPr lang="en-US" altLang="zh-CN" sz="2400"/>
              <a:t>'</a:t>
            </a:r>
            <a:r>
              <a:rPr lang="zh-CN" altLang="en-US" sz="2400"/>
              <a:t>v3')</a:t>
            </a:r>
          </a:p>
          <a:p>
            <a:r>
              <a:rPr lang="zh-CN" altLang="en-US" sz="2400"/>
              <a:t>T3 -&gt; Write(k2, </a:t>
            </a:r>
            <a:r>
              <a:rPr lang="en-US" altLang="zh-CN" sz="2400"/>
              <a:t>'</a:t>
            </a:r>
            <a:r>
              <a:rPr lang="zh-CN" altLang="en-US" sz="2400"/>
              <a:t>v2')</a:t>
            </a:r>
          </a:p>
          <a:p>
            <a:r>
              <a:rPr lang="zh-CN" altLang="en-US" sz="2400"/>
              <a:t>T4 -&gt; Write(k2, </a:t>
            </a:r>
            <a:r>
              <a:rPr lang="en-US" altLang="zh-CN" sz="2400"/>
              <a:t>'</a:t>
            </a:r>
            <a:r>
              <a:rPr lang="zh-CN" altLang="en-US" sz="2400"/>
              <a:t>v2'), read(k2</a:t>
            </a:r>
            <a:r>
              <a:rPr lang="en-US" altLang="zh-CN" sz="2400"/>
              <a:t>, 1</a:t>
            </a:r>
            <a:r>
              <a:rPr lang="zh-CN" altLang="en-US" sz="2400"/>
              <a:t>)</a:t>
            </a:r>
          </a:p>
          <a:p>
            <a:r>
              <a:rPr lang="zh-CN" altLang="en-US" sz="2400"/>
              <a:t>T5 -&gt; Write(k6, </a:t>
            </a:r>
            <a:r>
              <a:rPr lang="en-US" altLang="zh-CN" sz="2400"/>
              <a:t>'</a:t>
            </a:r>
            <a:r>
              <a:rPr lang="zh-CN" altLang="en-US" sz="2400"/>
              <a:t>v6'), read(k5</a:t>
            </a:r>
            <a:r>
              <a:rPr lang="en-US" altLang="zh-CN" sz="2400"/>
              <a:t>, 1</a:t>
            </a:r>
            <a:r>
              <a:rPr lang="zh-CN" altLang="en-US" sz="240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40620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sz="3200" b="1" dirty="0"/>
              <a:t>CouchDB</a:t>
            </a:r>
            <a:r>
              <a:rPr kumimoji="1" lang="zh-CN" altLang="en-US" sz="3200" b="1" dirty="0"/>
              <a:t>介绍与使用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8805" y="1150620"/>
            <a:ext cx="1092581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LevelDB：LevelDB 是嵌入在 Peer 中的默认键值对（key-value）状态数据库。</a:t>
            </a: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0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CouchDB：CouchDB 是一种可选的替代 levelDB 的状态数据库。与 LevelDB 键值存储一样，CouchDB 不仅可以根据 key 进行相应的查询，还可以实现富文本查询。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8035" y="2884170"/>
            <a:ext cx="26904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你还记得</a:t>
            </a:r>
            <a:r>
              <a:rPr lang="en-US" altLang="zh-CN" sz="2400"/>
              <a:t>BYFN</a:t>
            </a:r>
            <a:r>
              <a:rPr lang="zh-CN" altLang="en-US" sz="2400"/>
              <a:t>吗</a:t>
            </a:r>
            <a:r>
              <a:rPr lang="en-US" altLang="zh-CN" sz="2400"/>
              <a:t>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12850" y="3678555"/>
            <a:ext cx="97669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个组织</a:t>
            </a:r>
            <a:r>
              <a:rPr lang="en-US" altLang="zh-CN"/>
              <a:t>, </a:t>
            </a:r>
            <a:r>
              <a:rPr lang="zh-CN" altLang="en-US"/>
              <a:t>每个组织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Peer</a:t>
            </a:r>
            <a:r>
              <a:rPr lang="zh-CN" altLang="en-US"/>
              <a:t>节点</a:t>
            </a:r>
            <a:r>
              <a:rPr lang="en-US" altLang="zh-CN"/>
              <a:t>.</a:t>
            </a:r>
            <a:r>
              <a:rPr lang="zh-CN" altLang="en-US"/>
              <a:t>一个</a:t>
            </a:r>
            <a:r>
              <a:rPr lang="en-US" altLang="zh-CN"/>
              <a:t>Orderer.</a:t>
            </a:r>
          </a:p>
          <a:p>
            <a:endParaRPr lang="en-US" altLang="zh-CN"/>
          </a:p>
          <a:p>
            <a:r>
              <a:rPr lang="en-US" altLang="zh-CN"/>
              <a:t>./byfn.sh up -s couchdb</a:t>
            </a:r>
          </a:p>
          <a:p>
            <a:endParaRPr lang="en-US" altLang="zh-CN"/>
          </a:p>
          <a:p>
            <a:r>
              <a:rPr lang="en-US" altLang="zh-CN"/>
              <a:t>https://hyperledger-fabric.readthedocs.io/en/release-1.4/build_network.html#using-couchdb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46716" y="995045"/>
            <a:ext cx="10515600" cy="260749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dirty="0"/>
              <a:t>索引的作用是什么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dirty="0"/>
              <a:t>思考</a:t>
            </a:r>
            <a:r>
              <a:rPr lang="en-US" altLang="zh-CN" dirty="0"/>
              <a:t>: </a:t>
            </a:r>
            <a:r>
              <a:rPr lang="zh-CN" altLang="en-US" dirty="0"/>
              <a:t>谈谈你的理解</a:t>
            </a:r>
            <a:r>
              <a:rPr lang="en-US" altLang="zh-CN" dirty="0"/>
              <a:t>: </a:t>
            </a:r>
            <a:r>
              <a:rPr lang="zh-CN" altLang="en-US" dirty="0"/>
              <a:t>为什么</a:t>
            </a:r>
            <a:r>
              <a:rPr lang="en-US" altLang="zh-CN" dirty="0"/>
              <a:t>fabric</a:t>
            </a:r>
            <a:r>
              <a:rPr lang="zh-CN" altLang="en-US" dirty="0"/>
              <a:t>要设计世界状态</a:t>
            </a:r>
            <a:r>
              <a:rPr lang="en-US" altLang="zh-CN" dirty="0"/>
              <a:t>\</a:t>
            </a:r>
            <a:r>
              <a:rPr lang="zh-CN" altLang="en-US" dirty="0"/>
              <a:t>历史数据库</a:t>
            </a:r>
            <a:r>
              <a:rPr lang="en-US" altLang="zh-CN" dirty="0"/>
              <a:t>? </a:t>
            </a:r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、实验</a:t>
            </a:r>
          </a:p>
          <a:p>
            <a:pPr marL="0" indent="0">
              <a:buNone/>
            </a:pPr>
            <a:r>
              <a:rPr lang="zh-CN" altLang="en-US" dirty="0"/>
              <a:t>场景</a:t>
            </a:r>
            <a:r>
              <a:rPr lang="en-US" altLang="zh-CN" dirty="0"/>
              <a:t>: </a:t>
            </a:r>
            <a:r>
              <a:rPr lang="zh-CN" altLang="en-US" dirty="0"/>
              <a:t>每个人拥有多辆汽车</a:t>
            </a:r>
            <a:r>
              <a:rPr lang="en-US" altLang="zh-CN" dirty="0"/>
              <a:t>, </a:t>
            </a:r>
            <a:r>
              <a:rPr lang="zh-CN" altLang="en-US" dirty="0"/>
              <a:t>汽车品牌不同</a:t>
            </a:r>
            <a:r>
              <a:rPr lang="en-US" altLang="zh-CN" dirty="0"/>
              <a:t>,</a:t>
            </a:r>
            <a:r>
              <a:rPr lang="zh-CN" altLang="en-US" dirty="0"/>
              <a:t>请定义一个</a:t>
            </a:r>
            <a:r>
              <a:rPr lang="en-US" altLang="zh-CN" dirty="0"/>
              <a:t>Model,</a:t>
            </a:r>
            <a:r>
              <a:rPr lang="zh-CN" altLang="en-US" dirty="0"/>
              <a:t>存储人的汽车资产</a:t>
            </a:r>
            <a:r>
              <a:rPr lang="en-US" altLang="zh-CN" dirty="0"/>
              <a:t>, </a:t>
            </a:r>
            <a:r>
              <a:rPr lang="zh-CN" altLang="en-US" dirty="0"/>
              <a:t>并使用</a:t>
            </a:r>
            <a:r>
              <a:rPr lang="en-US" altLang="zh-CN" dirty="0"/>
              <a:t>couchDB</a:t>
            </a:r>
            <a:r>
              <a:rPr lang="zh-CN" altLang="en-US" dirty="0"/>
              <a:t>存储该</a:t>
            </a:r>
            <a:r>
              <a:rPr lang="en-US" altLang="zh-CN" dirty="0"/>
              <a:t>model,</a:t>
            </a:r>
            <a:r>
              <a:rPr lang="zh-CN" altLang="en-US" dirty="0"/>
              <a:t>实现根据前缀查询</a:t>
            </a:r>
            <a:r>
              <a:rPr lang="en-US" altLang="zh-CN" dirty="0"/>
              <a:t>p1</a:t>
            </a:r>
            <a:r>
              <a:rPr lang="zh-CN" altLang="en-US" dirty="0"/>
              <a:t>名下的品牌以</a:t>
            </a:r>
            <a:r>
              <a:rPr lang="en-US" altLang="zh-CN" dirty="0"/>
              <a:t>brand</a:t>
            </a:r>
            <a:r>
              <a:rPr lang="zh-CN" altLang="en-US" dirty="0"/>
              <a:t>开头的全部汽车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dirty="0"/>
              <a:t>初始化数据如下</a:t>
            </a:r>
            <a:r>
              <a:rPr lang="en-US" altLang="zh-CN" dirty="0"/>
              <a:t>: 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644616937"/>
              </p:ext>
            </p:extLst>
          </p:nvPr>
        </p:nvGraphicFramePr>
        <p:xfrm>
          <a:off x="1330325" y="3796030"/>
          <a:ext cx="8534400" cy="228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880">
                  <a:extLst>
                    <a:ext uri="{9D8B030D-6E8A-4147-A177-3AD203B41FA5}">
                      <a16:colId xmlns:a16="http://schemas.microsoft.com/office/drawing/2014/main" val="405937977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 err="1"/>
                        <a:t>carId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carName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price($)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car001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brand-1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car-wife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car002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brand-2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car-me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car003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audi-3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car-son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car004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brand-1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car-me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car005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brand-2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car-me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51685" y="6285865"/>
            <a:ext cx="7480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参考</a:t>
            </a:r>
            <a:r>
              <a:rPr lang="en-US" altLang="zh-CN"/>
              <a:t>sql</a:t>
            </a:r>
            <a:r>
              <a:rPr lang="zh-CN" altLang="en-US"/>
              <a:t>语句</a:t>
            </a:r>
            <a:r>
              <a:rPr lang="en-US" altLang="zh-CN"/>
              <a:t>: select * from table where owner='p1' and brand like 'brand%'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文本占位符 2"/>
          <p:cNvSpPr txBox="1"/>
          <p:nvPr/>
        </p:nvSpPr>
        <p:spPr>
          <a:xfrm>
            <a:off x="2572315" y="3817022"/>
            <a:ext cx="9045612" cy="51562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读写集及交易验证</a:t>
            </a:r>
          </a:p>
        </p:txBody>
      </p:sp>
      <p:sp>
        <p:nvSpPr>
          <p:cNvPr id="11" name="文本占位符 2"/>
          <p:cNvSpPr txBox="1"/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区块链账本数据</a:t>
            </a:r>
          </a:p>
        </p:txBody>
      </p:sp>
      <p:sp>
        <p:nvSpPr>
          <p:cNvPr id="12" name="圆角矩形 13"/>
          <p:cNvSpPr>
            <a:spLocks noChangeAspect="1" noChangeArrowheads="1"/>
          </p:cNvSpPr>
          <p:nvPr/>
        </p:nvSpPr>
        <p:spPr bwMode="auto">
          <a:xfrm>
            <a:off x="1587086" y="3804960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3" name="圆角矩形 13"/>
          <p:cNvSpPr>
            <a:spLocks noChangeAspect="1" noChangeArrowheads="1"/>
          </p:cNvSpPr>
          <p:nvPr/>
        </p:nvSpPr>
        <p:spPr bwMode="auto">
          <a:xfrm>
            <a:off x="1587086" y="2569161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/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/>
          <p:cNvSpPr txBox="1"/>
          <p:nvPr/>
        </p:nvSpPr>
        <p:spPr>
          <a:xfrm>
            <a:off x="2611641" y="5095436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CouchDB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介绍及使用</a:t>
            </a:r>
          </a:p>
        </p:txBody>
      </p:sp>
      <p:sp>
        <p:nvSpPr>
          <p:cNvPr id="16" name="圆角矩形 13"/>
          <p:cNvSpPr>
            <a:spLocks noChangeAspect="1" noChangeArrowheads="1"/>
          </p:cNvSpPr>
          <p:nvPr/>
        </p:nvSpPr>
        <p:spPr bwMode="auto">
          <a:xfrm>
            <a:off x="1587086" y="5147593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4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32778" y="2569161"/>
            <a:ext cx="262509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数据存储形式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sz="3200" b="1" dirty="0"/>
              <a:t>账本组成</a:t>
            </a:r>
          </a:p>
        </p:txBody>
      </p:sp>
      <p:sp>
        <p:nvSpPr>
          <p:cNvPr id="9" name="矩形 8"/>
          <p:cNvSpPr/>
          <p:nvPr/>
        </p:nvSpPr>
        <p:spPr>
          <a:xfrm>
            <a:off x="788275" y="1039715"/>
            <a:ext cx="1011260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sz="2400" dirty="0">
                <a:solidFill>
                  <a:srgbClr val="262A30"/>
                </a:solidFill>
                <a:latin typeface="Hiragino Sans GB"/>
                <a:sym typeface="+mn-ea"/>
              </a:rPr>
              <a:t>区块链（Blockchain）</a:t>
            </a:r>
            <a:endParaRPr sz="2400" dirty="0">
              <a:solidFill>
                <a:srgbClr val="262A30"/>
              </a:solidFill>
              <a:latin typeface="Hiragino Sans GB"/>
            </a:endParaRPr>
          </a:p>
          <a:p>
            <a:pPr marL="285750" indent="-285750">
              <a:buFont typeface="Wingdings" panose="05000000000000000000" charset="0"/>
              <a:buChar char=""/>
            </a:pPr>
            <a:r>
              <a:rPr sz="2400" dirty="0">
                <a:solidFill>
                  <a:srgbClr val="262A30"/>
                </a:solidFill>
                <a:latin typeface="Hiragino Sans GB"/>
              </a:rPr>
              <a:t>世界状态（World State）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45" y="1814195"/>
            <a:ext cx="10277475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世界状态</a:t>
            </a:r>
          </a:p>
        </p:txBody>
      </p:sp>
      <p:sp>
        <p:nvSpPr>
          <p:cNvPr id="9" name="矩形 8"/>
          <p:cNvSpPr/>
          <p:nvPr/>
        </p:nvSpPr>
        <p:spPr>
          <a:xfrm>
            <a:off x="788275" y="1039715"/>
            <a:ext cx="1011260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en-US" sz="2400" dirty="0">
                <a:solidFill>
                  <a:srgbClr val="262A30"/>
                </a:solidFill>
                <a:latin typeface="Hiragino Sans GB"/>
              </a:rPr>
              <a:t>NoSQL</a:t>
            </a:r>
            <a:r>
              <a:rPr lang="zh-CN" altLang="en-US" sz="2400" dirty="0">
                <a:solidFill>
                  <a:srgbClr val="262A30"/>
                </a:solidFill>
                <a:latin typeface="Hiragino Sans GB"/>
              </a:rPr>
              <a:t>数据库</a:t>
            </a:r>
            <a:r>
              <a:rPr lang="en-US" altLang="zh-CN" sz="2400" dirty="0">
                <a:solidFill>
                  <a:srgbClr val="262A30"/>
                </a:solidFill>
                <a:latin typeface="Hiragino Sans GB"/>
              </a:rPr>
              <a:t>(LevelDB,CouchDB), </a:t>
            </a:r>
            <a:r>
              <a:rPr lang="zh-CN" altLang="en-US" sz="2400" dirty="0">
                <a:solidFill>
                  <a:srgbClr val="262A30"/>
                </a:solidFill>
                <a:latin typeface="Hiragino Sans GB"/>
              </a:rPr>
              <a:t>华为云支持</a:t>
            </a:r>
            <a:r>
              <a:rPr lang="en-US" altLang="zh-CN" sz="2400" dirty="0">
                <a:solidFill>
                  <a:srgbClr val="262A30"/>
                </a:solidFill>
                <a:latin typeface="Hiragino Sans GB"/>
              </a:rPr>
              <a:t>MySQL</a:t>
            </a:r>
            <a:endParaRPr lang="en-US" sz="2400" dirty="0">
              <a:solidFill>
                <a:srgbClr val="262A30"/>
              </a:solidFill>
              <a:latin typeface="Hiragino Sans GB"/>
            </a:endParaRPr>
          </a:p>
          <a:p>
            <a:pPr marL="285750" indent="-285750">
              <a:buFont typeface="Wingdings" panose="05000000000000000000" charset="0"/>
              <a:buChar char=""/>
            </a:pPr>
            <a:r>
              <a:rPr lang="en-US" altLang="zh-CN" sz="2400" dirty="0">
                <a:sym typeface="+mn-ea"/>
              </a:rPr>
              <a:t>以键值对的方式保存</a:t>
            </a:r>
            <a:r>
              <a:rPr lang="zh-CN" altLang="en-US" sz="2400" dirty="0">
                <a:sym typeface="+mn-ea"/>
              </a:rPr>
              <a:t>交易</a:t>
            </a:r>
            <a:r>
              <a:rPr lang="en-US" altLang="zh-CN" sz="2400" dirty="0">
                <a:sym typeface="+mn-ea"/>
              </a:rPr>
              <a:t>状态的最新值。</a:t>
            </a:r>
            <a:endParaRPr sz="2400" dirty="0">
              <a:solidFill>
                <a:srgbClr val="262A30"/>
              </a:solidFill>
              <a:latin typeface="Hiragino Sans GB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2018030"/>
            <a:ext cx="11430000" cy="4306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区块链</a:t>
            </a:r>
          </a:p>
        </p:txBody>
      </p:sp>
      <p:sp>
        <p:nvSpPr>
          <p:cNvPr id="9" name="矩形 8"/>
          <p:cNvSpPr/>
          <p:nvPr/>
        </p:nvSpPr>
        <p:spPr>
          <a:xfrm>
            <a:off x="788670" y="909955"/>
            <a:ext cx="109880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sz="2400" dirty="0">
                <a:solidFill>
                  <a:srgbClr val="262A30"/>
                </a:solidFill>
                <a:latin typeface="Hiragino Sans GB"/>
              </a:rPr>
              <a:t>是一个记录交易日志的文件系统，它是由哈希值链接的 N 个区块构造而成；</a:t>
            </a:r>
          </a:p>
          <a:p>
            <a:pPr marL="285750" indent="-285750">
              <a:buFont typeface="Wingdings" panose="05000000000000000000" charset="0"/>
              <a:buChar char=""/>
            </a:pPr>
            <a:r>
              <a:rPr sz="2400" dirty="0">
                <a:sym typeface="+mn-ea"/>
              </a:rPr>
              <a:t>每个区块包含一系列的多个有序的交易。</a:t>
            </a:r>
          </a:p>
          <a:p>
            <a:pPr marL="285750" indent="-285750">
              <a:buFont typeface="Wingdings" panose="05000000000000000000" charset="0"/>
              <a:buChar char=""/>
            </a:pPr>
            <a:r>
              <a:rPr sz="2400" dirty="0">
                <a:sym typeface="+mn-ea"/>
              </a:rPr>
              <a:t>区块头中包含了本区块所记录交易的哈希值，以及前一个区块头的哈希值。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2073910"/>
            <a:ext cx="114300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区块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985" y="3954780"/>
            <a:ext cx="6217285" cy="2903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4795" y="1102360"/>
            <a:ext cx="1166304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b="1"/>
              <a:t>区块头（Block Header）</a:t>
            </a:r>
            <a:r>
              <a:rPr lang="zh-CN" altLang="en-US"/>
              <a:t>：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/>
              <a:t>区块编号（Block number）：从0开始的整数，对于追加到区块链的每个新的区块都会在前一个值的基础之上递增1。</a:t>
            </a:r>
          </a:p>
          <a:p>
            <a:r>
              <a:rPr lang="zh-CN" altLang="en-US"/>
              <a:t>当前区块哈希值（Current Block Hash）：当前块中包含的所有事务的哈希值。</a:t>
            </a:r>
          </a:p>
          <a:p>
            <a:r>
              <a:rPr lang="zh-CN" altLang="en-US"/>
              <a:t>上一个区块哈希（Previous Block Hash）：区块链中上一个区块的哈希副本。</a:t>
            </a:r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b="1"/>
              <a:t>区块数据（Block Data）</a:t>
            </a:r>
            <a:endParaRPr lang="zh-CN" altLang="en-US"/>
          </a:p>
          <a:p>
            <a:r>
              <a:rPr lang="zh-CN" altLang="en-US"/>
              <a:t>在创建块时写入，包含按顺序排列的一系列交易。</a:t>
            </a:r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b="1"/>
              <a:t>区块元数据（Block Metadata）</a:t>
            </a:r>
            <a:endParaRPr lang="zh-CN" altLang="en-US"/>
          </a:p>
          <a:p>
            <a:r>
              <a:rPr lang="zh-CN" altLang="en-US"/>
              <a:t>此部分包含写入区块的时间，以及相应的证书，公钥和签名。随后，</a:t>
            </a:r>
            <a:r>
              <a:rPr lang="en-US" altLang="zh-CN"/>
              <a:t>commiter</a:t>
            </a:r>
            <a:r>
              <a:rPr lang="zh-CN" altLang="en-US"/>
              <a:t>节点还为每个交易添加了一个有效/无效的指示符（也称之为位掩码）。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9969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交易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46430" y="1119505"/>
            <a:ext cx="11663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区块中的区块数据（Block Data）包含了一系列的交易的详细结构，该交易记录了世界状态的变化。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" y="2056765"/>
            <a:ext cx="5417820" cy="3835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21730" y="1487805"/>
            <a:ext cx="5735955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事务头（Header）</a:t>
            </a:r>
            <a:endParaRPr lang="zh-CN" altLang="en-US"/>
          </a:p>
          <a:p>
            <a:r>
              <a:rPr lang="zh-CN" altLang="en-US"/>
              <a:t>获取有关事务的一些基本元数据如：链码相关的名称及其版本。</a:t>
            </a:r>
          </a:p>
          <a:p>
            <a:endParaRPr lang="zh-CN" altLang="en-US"/>
          </a:p>
          <a:p>
            <a:r>
              <a:rPr lang="zh-CN" altLang="en-US" b="1"/>
              <a:t>事务签名（Signature）</a:t>
            </a:r>
            <a:endParaRPr lang="zh-CN" altLang="en-US"/>
          </a:p>
          <a:p>
            <a:r>
              <a:rPr lang="zh-CN" altLang="en-US"/>
              <a:t>该部分包含使用客户端应用程序私钥而创建的加密签名。用于检查事务内容是否被篡改。</a:t>
            </a:r>
          </a:p>
          <a:p>
            <a:endParaRPr lang="zh-CN" altLang="en-US"/>
          </a:p>
          <a:p>
            <a:r>
              <a:rPr lang="zh-CN" altLang="en-US" b="1"/>
              <a:t>事务提案（Proposal）</a:t>
            </a:r>
            <a:endParaRPr lang="zh-CN" altLang="en-US"/>
          </a:p>
          <a:p>
            <a:r>
              <a:rPr lang="zh-CN" altLang="en-US"/>
              <a:t>包含要调用的链码的函数名称、调用函数所需的输入参数，链码根据提交的事务提案对分类帐进行更新。</a:t>
            </a:r>
          </a:p>
          <a:p>
            <a:endParaRPr lang="zh-CN" altLang="en-US"/>
          </a:p>
          <a:p>
            <a:r>
              <a:rPr lang="zh-CN" altLang="en-US" b="1"/>
              <a:t>事务响应（Response）</a:t>
            </a:r>
            <a:endParaRPr lang="zh-CN" altLang="en-US"/>
          </a:p>
          <a:p>
            <a:r>
              <a:rPr lang="zh-CN" altLang="en-US"/>
              <a:t>调用链码模拟执行后获取到世界状态的前后值，作为读写集（RW-set）返回给客户端。</a:t>
            </a:r>
          </a:p>
          <a:p>
            <a:endParaRPr lang="zh-CN" altLang="en-US"/>
          </a:p>
          <a:p>
            <a:r>
              <a:rPr lang="zh-CN" altLang="en-US" b="1"/>
              <a:t>背书列表（Endorsements）</a:t>
            </a:r>
            <a:endParaRPr lang="zh-CN" altLang="en-US"/>
          </a:p>
          <a:p>
            <a:r>
              <a:rPr lang="zh-CN" altLang="en-US"/>
              <a:t>交易中只包含一个交易响应，但有多个来自所需组织的背书签名，以满足所需的背书策略。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数据存储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46430" y="1119505"/>
            <a:ext cx="116630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区块链是以文件的形式进行存储的，各区块文件默认以 blockfile_ 为文件前缀，后面以六位数字命名，起始数字默认为 000000，如有新文件则每次递增1。</a:t>
            </a:r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/>
              <a:t>区块链文件默认存储目录： /var/hyperledger/production/ledgersData/chains 中，该目录中包括两个子目录： 保存区块链文件的chains 目录与使用 levelDB 实现保存索引信息的 index 目录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35" y="2686050"/>
            <a:ext cx="8813165" cy="2903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/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88275" y="326670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sz="3200" b="1" dirty="0"/>
              <a:t>账本总结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860" y="916940"/>
            <a:ext cx="7792085" cy="5165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030" y="1131570"/>
            <a:ext cx="397383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/>
              <a:t>区块链</a:t>
            </a:r>
          </a:p>
          <a:p>
            <a:r>
              <a:rPr lang="zh-CN" altLang="en-US"/>
              <a:t>存储链式账本</a:t>
            </a:r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状态数据库（State Database）</a:t>
            </a:r>
            <a:endParaRPr lang="zh-CN" altLang="en-US"/>
          </a:p>
          <a:p>
            <a:r>
              <a:rPr lang="zh-CN" altLang="en-US"/>
              <a:t>存储了交易日志中所有 key 的最新值（World State），默认数据库使用 LevelDB。链码调用基于当前的状态数据执行交易。</a:t>
            </a:r>
          </a:p>
          <a:p>
            <a:endParaRPr lang="zh-CN" altLang="en-US"/>
          </a:p>
          <a:p>
            <a:r>
              <a:rPr lang="zh-CN" altLang="en-US" b="1"/>
              <a:t>历史数据库（History Database）</a:t>
            </a:r>
            <a:endParaRPr lang="zh-CN" altLang="en-US"/>
          </a:p>
          <a:p>
            <a:r>
              <a:rPr lang="zh-CN" altLang="en-US"/>
              <a:t>以 LevelDB 数据库作为数据存储载体，存储区块中有效交易相关的 key，而不存储 value。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1201</Words>
  <Application>Microsoft Office PowerPoint</Application>
  <PresentationFormat>宽屏</PresentationFormat>
  <Paragraphs>169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Hiragino Sans GB</vt:lpstr>
      <vt:lpstr>等线</vt:lpstr>
      <vt:lpstr>微软雅黑</vt:lpstr>
      <vt:lpstr>微软雅黑</vt:lpstr>
      <vt:lpstr>Arial</vt:lpstr>
      <vt:lpstr>Segoe UI</vt:lpstr>
      <vt:lpstr>Segoe UI Light</vt:lpstr>
      <vt:lpstr>Wingdings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冯 力全</cp:lastModifiedBy>
  <cp:revision>353</cp:revision>
  <dcterms:created xsi:type="dcterms:W3CDTF">2019-11-25T10:14:50Z</dcterms:created>
  <dcterms:modified xsi:type="dcterms:W3CDTF">2019-11-29T13:36:32Z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